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9" r:id="rId13"/>
    <p:sldId id="274" r:id="rId14"/>
    <p:sldId id="275" r:id="rId15"/>
    <p:sldId id="277" r:id="rId16"/>
    <p:sldId id="278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44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8AE105-C02D-0F44-81EC-DBE40070B83A}" type="datetimeFigureOut">
              <a:rPr lang="en-US" smtClean="0"/>
              <a:t>2/12/14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AB62-7EF0-4C4E-825D-A96D543D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108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the best guess? Is</a:t>
            </a:r>
            <a:r>
              <a:rPr lang="en-US" baseline="0" dirty="0" smtClean="0"/>
              <a:t> it closer to 4 or 6? Do you think there’s MORE uncertainty, or LESS?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2AB62-7EF0-4C4E-825D-A96D543D2D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133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about after I remember to put in my monocle, and my margin of error on my visual estimate goes down to a half a centimeter?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2AB62-7EF0-4C4E-825D-A96D543D2D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133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(walk</a:t>
            </a:r>
            <a:r>
              <a:rPr lang="en-US" baseline="0" dirty="0" smtClean="0"/>
              <a:t> through this </a:t>
            </a:r>
            <a:r>
              <a:rPr lang="en-US" baseline="0" dirty="0" err="1" smtClean="0"/>
              <a:t>slowwwwly</a:t>
            </a:r>
            <a:r>
              <a:rPr lang="en-US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2AB62-7EF0-4C4E-825D-A96D543D2D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671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Okay, again, a little silly. but if</a:t>
            </a:r>
            <a:r>
              <a:rPr lang="en-US" baseline="0" dirty="0" smtClean="0"/>
              <a:t> you replace your aunt and uncle with a flashing light and a buzzer, and the $20 with food, and you run the experiment on rats, then you have “backwards blocking”, which gave behaviorists a lot of headaches.  because an association between cue and reward changes without ever observing anything about that cue. it really looks like people (rats) are re-evaluating their previous experience with the help of mental representations.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2AB62-7EF0-4C4E-825D-A96D543D2DE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76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632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870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34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32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228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361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499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22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11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47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69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/>
                <a:cs typeface="Helvetica"/>
              </a:defRPr>
            </a:lvl1pPr>
          </a:lstStyle>
          <a:p>
            <a:fld id="{EC261066-41FB-604C-85C2-7E12BC24E2D8}" type="datetimeFigureOut">
              <a:rPr lang="en-US" smtClean="0"/>
              <a:pPr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/>
                <a:cs typeface="Helvetica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/>
                <a:cs typeface="Helvetica"/>
              </a:defRPr>
            </a:lvl1pPr>
          </a:lstStyle>
          <a:p>
            <a:fld id="{1E189618-6E96-6C43-8FD1-2122236DD67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687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457200" rtl="0" eaLnBrk="1" latinLnBrk="0" hangingPunct="1">
        <a:lnSpc>
          <a:spcPct val="80000"/>
        </a:lnSpc>
        <a:spcBef>
          <a:spcPct val="0"/>
        </a:spcBef>
        <a:buNone/>
        <a:defRPr sz="4400" b="1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bg1">
              <a:lumMod val="50000"/>
            </a:schemeClr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1">
              <a:lumMod val="50000"/>
            </a:schemeClr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>
              <a:lumMod val="50000"/>
            </a:schemeClr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>
              <a:lumMod val="50000"/>
            </a:schemeClr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>
              <a:lumMod val="50000"/>
            </a:schemeClr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0.png"/><Relationship Id="rId7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0.png"/><Relationship Id="rId7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8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8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file://localhost/Users/dkleinschmidt/Dropbox/teach/tufts-intro-cog-sci-2014/figure/cue-combo-dists2.pdf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41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Bayesian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Represent uncertain information</a:t>
            </a:r>
          </a:p>
          <a:p>
            <a:r>
              <a:rPr lang="en-US" dirty="0" smtClean="0"/>
              <a:t>Everything is a probability distribution</a:t>
            </a:r>
          </a:p>
          <a:p>
            <a:r>
              <a:rPr lang="en-US" dirty="0" smtClean="0"/>
              <a:t>Usually describe </a:t>
            </a:r>
            <a:r>
              <a:rPr lang="en-US" b="1" dirty="0" smtClean="0"/>
              <a:t>optimal </a:t>
            </a:r>
            <a:r>
              <a:rPr lang="en-US" dirty="0" smtClean="0"/>
              <a:t>performance for a task, given certain information and assumptions about task structure.</a:t>
            </a:r>
          </a:p>
          <a:p>
            <a:r>
              <a:rPr lang="en-US" dirty="0" smtClean="0"/>
              <a:t>Not always directly related to actual cognitive processing or neural activity.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480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make 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with a theory</a:t>
            </a:r>
          </a:p>
          <a:p>
            <a:pPr lvl="1"/>
            <a:r>
              <a:rPr lang="en-US" dirty="0" smtClean="0"/>
              <a:t>“People combine information about size from different senses by weighting each sense according to its reliability”</a:t>
            </a:r>
          </a:p>
          <a:p>
            <a:r>
              <a:rPr lang="en-US" dirty="0" smtClean="0"/>
              <a:t>Express the theory quantitatively</a:t>
            </a:r>
          </a:p>
          <a:p>
            <a:pPr lvl="1"/>
            <a:r>
              <a:rPr lang="en-US" dirty="0" smtClean="0"/>
              <a:t>Information is a probability distribution</a:t>
            </a:r>
          </a:p>
          <a:p>
            <a:pPr lvl="1"/>
            <a:r>
              <a:rPr lang="en-US" dirty="0" smtClean="0"/>
              <a:t>Reliability is the inverse variance of that distribution.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078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Backwards blocking/</a:t>
            </a:r>
            <a:br>
              <a:rPr lang="en-US" dirty="0" smtClean="0"/>
            </a:br>
            <a:r>
              <a:rPr lang="en-US" dirty="0" smtClean="0"/>
              <a:t>Explaining away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966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1</a:t>
            </a:r>
            <a:endParaRPr lang="en-US" dirty="0"/>
          </a:p>
        </p:txBody>
      </p:sp>
      <p:pic>
        <p:nvPicPr>
          <p:cNvPr id="5" name="Picture 4" descr="ratatouille-rem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93" y="2361859"/>
            <a:ext cx="2416200" cy="3068190"/>
          </a:xfrm>
          <a:prstGeom prst="rect">
            <a:avLst/>
          </a:prstGeom>
        </p:spPr>
      </p:pic>
      <p:pic>
        <p:nvPicPr>
          <p:cNvPr id="7" name="Picture 6" descr="icon_189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194" y="2765230"/>
            <a:ext cx="1192696" cy="1192696"/>
          </a:xfrm>
          <a:prstGeom prst="rect">
            <a:avLst/>
          </a:prstGeom>
        </p:spPr>
      </p:pic>
      <p:pic>
        <p:nvPicPr>
          <p:cNvPr id="8" name="Picture 7" descr="icon_733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191" y="2691656"/>
            <a:ext cx="1281760" cy="1281760"/>
          </a:xfrm>
          <a:prstGeom prst="rect">
            <a:avLst/>
          </a:prstGeom>
        </p:spPr>
      </p:pic>
      <p:pic>
        <p:nvPicPr>
          <p:cNvPr id="9" name="Picture 8" descr="icon_92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6725857" y="2749740"/>
            <a:ext cx="1222698" cy="122269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499902" y="2796210"/>
            <a:ext cx="4912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+</a:t>
            </a:r>
            <a:endParaRPr lang="en-US" sz="4800" dirty="0"/>
          </a:p>
        </p:txBody>
      </p:sp>
      <p:sp>
        <p:nvSpPr>
          <p:cNvPr id="11" name="TextBox 10"/>
          <p:cNvSpPr txBox="1"/>
          <p:nvPr/>
        </p:nvSpPr>
        <p:spPr>
          <a:xfrm>
            <a:off x="6199323" y="2796210"/>
            <a:ext cx="4912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+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83859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1: test</a:t>
            </a:r>
            <a:endParaRPr lang="en-US" dirty="0"/>
          </a:p>
        </p:txBody>
      </p:sp>
      <p:pic>
        <p:nvPicPr>
          <p:cNvPr id="7" name="Picture 6" descr="icon_189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722" y="2294572"/>
            <a:ext cx="1192696" cy="1192696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818796" y="1388881"/>
            <a:ext cx="1947947" cy="2621607"/>
            <a:chOff x="4929191" y="848053"/>
            <a:chExt cx="3510150" cy="4724067"/>
          </a:xfrm>
        </p:grpSpPr>
        <p:pic>
          <p:nvPicPr>
            <p:cNvPr id="5" name="Picture 4" descr="ratatouille-remy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9191" y="2503930"/>
              <a:ext cx="2416200" cy="3068190"/>
            </a:xfrm>
            <a:prstGeom prst="rect">
              <a:avLst/>
            </a:prstGeom>
          </p:spPr>
        </p:pic>
        <p:pic>
          <p:nvPicPr>
            <p:cNvPr id="9" name="Picture 8" descr="icon_927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6734042" y="1125988"/>
              <a:ext cx="1222698" cy="1222698"/>
            </a:xfrm>
            <a:prstGeom prst="rect">
              <a:avLst/>
            </a:prstGeom>
          </p:spPr>
        </p:pic>
        <p:pic>
          <p:nvPicPr>
            <p:cNvPr id="3" name="Picture 2" descr="icon_14958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1441" y="848053"/>
              <a:ext cx="2187900" cy="2187900"/>
            </a:xfrm>
            <a:prstGeom prst="rect">
              <a:avLst/>
            </a:prstGeom>
          </p:spPr>
        </p:pic>
      </p:grpSp>
      <p:grpSp>
        <p:nvGrpSpPr>
          <p:cNvPr id="12" name="Group 11"/>
          <p:cNvGrpSpPr/>
          <p:nvPr/>
        </p:nvGrpSpPr>
        <p:grpSpPr>
          <a:xfrm>
            <a:off x="3846419" y="4099546"/>
            <a:ext cx="1947947" cy="2621607"/>
            <a:chOff x="4929191" y="848053"/>
            <a:chExt cx="3510150" cy="4724067"/>
          </a:xfrm>
        </p:grpSpPr>
        <p:pic>
          <p:nvPicPr>
            <p:cNvPr id="13" name="Picture 12" descr="ratatouille-remy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9191" y="2503930"/>
              <a:ext cx="2416200" cy="3068190"/>
            </a:xfrm>
            <a:prstGeom prst="rect">
              <a:avLst/>
            </a:prstGeom>
          </p:spPr>
        </p:pic>
        <p:pic>
          <p:nvPicPr>
            <p:cNvPr id="14" name="Picture 13" descr="icon_927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6734042" y="1125988"/>
              <a:ext cx="1222698" cy="1222698"/>
            </a:xfrm>
            <a:prstGeom prst="rect">
              <a:avLst/>
            </a:prstGeom>
          </p:spPr>
        </p:pic>
        <p:pic>
          <p:nvPicPr>
            <p:cNvPr id="15" name="Picture 14" descr="icon_14958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1441" y="848053"/>
              <a:ext cx="2187900" cy="2187900"/>
            </a:xfrm>
            <a:prstGeom prst="rect">
              <a:avLst/>
            </a:prstGeom>
          </p:spPr>
        </p:pic>
      </p:grpSp>
      <p:pic>
        <p:nvPicPr>
          <p:cNvPr id="16" name="Picture 15" descr="icon_7336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122" y="5018470"/>
            <a:ext cx="1281760" cy="12817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/>
          <a:srcRect l="30396" r="23858"/>
          <a:stretch/>
        </p:blipFill>
        <p:spPr>
          <a:xfrm>
            <a:off x="6675526" y="2332049"/>
            <a:ext cx="1347497" cy="164957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/>
          <a:srcRect l="30396" r="23858"/>
          <a:stretch/>
        </p:blipFill>
        <p:spPr>
          <a:xfrm>
            <a:off x="6675526" y="4996388"/>
            <a:ext cx="1347497" cy="1649570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3082204" y="2881064"/>
            <a:ext cx="619538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526549" y="2881064"/>
            <a:ext cx="619538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082204" y="5700156"/>
            <a:ext cx="619538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526549" y="5700156"/>
            <a:ext cx="619538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5616619" y="431034"/>
            <a:ext cx="2886520" cy="760286"/>
            <a:chOff x="3082194" y="2691656"/>
            <a:chExt cx="4866361" cy="1281760"/>
          </a:xfrm>
        </p:grpSpPr>
        <p:pic>
          <p:nvPicPr>
            <p:cNvPr id="24" name="Picture 23" descr="icon_1898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2194" y="2765230"/>
              <a:ext cx="1192696" cy="1192696"/>
            </a:xfrm>
            <a:prstGeom prst="rect">
              <a:avLst/>
            </a:prstGeom>
          </p:spPr>
        </p:pic>
        <p:pic>
          <p:nvPicPr>
            <p:cNvPr id="25" name="Picture 24" descr="icon_7336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9191" y="2691656"/>
              <a:ext cx="1281760" cy="1281760"/>
            </a:xfrm>
            <a:prstGeom prst="rect">
              <a:avLst/>
            </a:prstGeom>
          </p:spPr>
        </p:pic>
        <p:pic>
          <p:nvPicPr>
            <p:cNvPr id="26" name="Picture 25" descr="icon_927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6725857" y="2749740"/>
              <a:ext cx="1222698" cy="1222698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4499903" y="2796210"/>
              <a:ext cx="570765" cy="7783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+</a:t>
              </a:r>
              <a:endParaRPr lang="en-US" sz="24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199322" y="2796210"/>
              <a:ext cx="570765" cy="7783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+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94786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2</a:t>
            </a:r>
            <a:endParaRPr lang="en-US" dirty="0"/>
          </a:p>
        </p:txBody>
      </p:sp>
      <p:pic>
        <p:nvPicPr>
          <p:cNvPr id="5" name="Picture 4" descr="ratatouille-rem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93" y="2361859"/>
            <a:ext cx="2416200" cy="3068190"/>
          </a:xfrm>
          <a:prstGeom prst="rect">
            <a:avLst/>
          </a:prstGeom>
        </p:spPr>
      </p:pic>
      <p:pic>
        <p:nvPicPr>
          <p:cNvPr id="7" name="Picture 6" descr="icon_189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642" y="2765230"/>
            <a:ext cx="1192696" cy="1192696"/>
          </a:xfrm>
          <a:prstGeom prst="rect">
            <a:avLst/>
          </a:prstGeom>
        </p:spPr>
      </p:pic>
      <p:pic>
        <p:nvPicPr>
          <p:cNvPr id="9" name="Picture 8" descr="icon_92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5657184" y="2749739"/>
            <a:ext cx="1222700" cy="12227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130651" y="2796210"/>
            <a:ext cx="4912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+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57129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2: test</a:t>
            </a:r>
            <a:endParaRPr lang="en-US" dirty="0"/>
          </a:p>
        </p:txBody>
      </p:sp>
      <p:pic>
        <p:nvPicPr>
          <p:cNvPr id="7" name="Picture 6" descr="icon_189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722" y="2341042"/>
            <a:ext cx="1192696" cy="1192696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818796" y="1342411"/>
            <a:ext cx="1947947" cy="2621607"/>
            <a:chOff x="4929191" y="848053"/>
            <a:chExt cx="3510150" cy="4724067"/>
          </a:xfrm>
        </p:grpSpPr>
        <p:pic>
          <p:nvPicPr>
            <p:cNvPr id="5" name="Picture 4" descr="ratatouille-remy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29191" y="2503930"/>
              <a:ext cx="2416200" cy="3068190"/>
            </a:xfrm>
            <a:prstGeom prst="rect">
              <a:avLst/>
            </a:prstGeom>
          </p:spPr>
        </p:pic>
        <p:pic>
          <p:nvPicPr>
            <p:cNvPr id="9" name="Picture 8" descr="icon_927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6734042" y="1125988"/>
              <a:ext cx="1222698" cy="1222698"/>
            </a:xfrm>
            <a:prstGeom prst="rect">
              <a:avLst/>
            </a:prstGeom>
          </p:spPr>
        </p:pic>
        <p:pic>
          <p:nvPicPr>
            <p:cNvPr id="3" name="Picture 2" descr="icon_14958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1441" y="848053"/>
              <a:ext cx="2187900" cy="2187900"/>
            </a:xfrm>
            <a:prstGeom prst="rect">
              <a:avLst/>
            </a:prstGeom>
          </p:spPr>
        </p:pic>
      </p:grpSp>
      <p:pic>
        <p:nvPicPr>
          <p:cNvPr id="13" name="Picture 12" descr="ratatouille-rem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419" y="5018470"/>
            <a:ext cx="1340863" cy="1702683"/>
          </a:xfrm>
          <a:prstGeom prst="rect">
            <a:avLst/>
          </a:prstGeom>
        </p:spPr>
      </p:pic>
      <p:pic>
        <p:nvPicPr>
          <p:cNvPr id="15" name="Picture 14" descr="icon_1495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198" y="4099546"/>
            <a:ext cx="1214168" cy="1214169"/>
          </a:xfrm>
          <a:prstGeom prst="rect">
            <a:avLst/>
          </a:prstGeom>
        </p:spPr>
      </p:pic>
      <p:pic>
        <p:nvPicPr>
          <p:cNvPr id="16" name="Picture 15" descr="icon_7336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122" y="5018470"/>
            <a:ext cx="1281760" cy="12817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/>
          <a:srcRect l="30396" r="23858"/>
          <a:stretch/>
        </p:blipFill>
        <p:spPr>
          <a:xfrm>
            <a:off x="6675526" y="2378519"/>
            <a:ext cx="1347497" cy="1649570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3082204" y="2927534"/>
            <a:ext cx="619538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526549" y="2927534"/>
            <a:ext cx="619538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082204" y="5700156"/>
            <a:ext cx="619538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526549" y="5700156"/>
            <a:ext cx="619538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ratatouille-rem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160" y="5018470"/>
            <a:ext cx="1340863" cy="1702683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7162987" y="454539"/>
            <a:ext cx="1720071" cy="681675"/>
            <a:chOff x="4429195" y="214791"/>
            <a:chExt cx="3085242" cy="1222700"/>
          </a:xfrm>
        </p:grpSpPr>
        <p:pic>
          <p:nvPicPr>
            <p:cNvPr id="24" name="Picture 23" descr="icon_1898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29195" y="230282"/>
              <a:ext cx="1192696" cy="1192696"/>
            </a:xfrm>
            <a:prstGeom prst="rect">
              <a:avLst/>
            </a:prstGeom>
          </p:spPr>
        </p:pic>
        <p:pic>
          <p:nvPicPr>
            <p:cNvPr id="25" name="Picture 24" descr="icon_927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6291737" y="214791"/>
              <a:ext cx="1222700" cy="1222700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5765204" y="261261"/>
              <a:ext cx="607255" cy="8280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+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4057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Explaining away &amp;</a:t>
            </a:r>
            <a:br>
              <a:rPr lang="en-US" dirty="0" smtClean="0"/>
            </a:br>
            <a:r>
              <a:rPr lang="en-US" dirty="0" smtClean="0"/>
              <a:t>backward blocking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1881"/>
          </a:xfrm>
        </p:spPr>
        <p:txBody>
          <a:bodyPr>
            <a:normAutofit/>
          </a:bodyPr>
          <a:lstStyle/>
          <a:p>
            <a:r>
              <a:rPr lang="en-US" dirty="0" smtClean="0"/>
              <a:t>Bayesian model:</a:t>
            </a:r>
          </a:p>
          <a:p>
            <a:r>
              <a:rPr lang="en-US" dirty="0" smtClean="0"/>
              <a:t>Cue weights (how well cue </a:t>
            </a:r>
            <a:r>
              <a:rPr lang="en-US" smtClean="0"/>
              <a:t>predicts shock)</a:t>
            </a:r>
            <a:r>
              <a:rPr lang="en-US" dirty="0" smtClean="0"/>
              <a:t>, sum to 1.</a:t>
            </a:r>
          </a:p>
          <a:p>
            <a:r>
              <a:rPr lang="en-US" dirty="0" smtClean="0"/>
              <a:t>After exposure to </a:t>
            </a:r>
            <a:r>
              <a:rPr lang="en-US" dirty="0" err="1" smtClean="0"/>
              <a:t>light+sound+shock</a:t>
            </a:r>
            <a:r>
              <a:rPr lang="en-US" dirty="0" smtClean="0"/>
              <a:t>, could be anywhere from all light to all sound and mixtures in between. </a:t>
            </a:r>
          </a:p>
          <a:p>
            <a:r>
              <a:rPr lang="en-US" dirty="0" smtClean="0"/>
              <a:t>After exposure to </a:t>
            </a:r>
            <a:r>
              <a:rPr lang="en-US" dirty="0" err="1" smtClean="0"/>
              <a:t>sound+shock</a:t>
            </a:r>
            <a:r>
              <a:rPr lang="en-US" dirty="0" smtClean="0"/>
              <a:t>, high weight for sound is supported, and hence weight for light drops.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353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6088paper_coffee_cup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568" r="-86568"/>
          <a:stretch>
            <a:fillRect/>
          </a:stretch>
        </p:blipFill>
        <p:spPr>
          <a:xfrm>
            <a:off x="457200" y="1755094"/>
            <a:ext cx="8229600" cy="4525963"/>
          </a:xfrm>
        </p:spPr>
      </p:pic>
      <p:sp>
        <p:nvSpPr>
          <p:cNvPr id="5" name="Left Brace 4"/>
          <p:cNvSpPr/>
          <p:nvPr/>
        </p:nvSpPr>
        <p:spPr>
          <a:xfrm rot="5400000">
            <a:off x="4350290" y="575408"/>
            <a:ext cx="445278" cy="2129737"/>
          </a:xfrm>
          <a:prstGeom prst="leftBrace">
            <a:avLst/>
          </a:prstGeom>
          <a:ln>
            <a:solidFill>
              <a:srgbClr val="8080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254531" y="916305"/>
            <a:ext cx="7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size?</a:t>
            </a:r>
            <a:endParaRPr lang="en-US" dirty="0">
              <a:latin typeface="Helvetica"/>
              <a:cs typeface="Helvetica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696981" y="1048305"/>
            <a:ext cx="2540107" cy="4822236"/>
            <a:chOff x="696981" y="1048305"/>
            <a:chExt cx="2540107" cy="4822236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6981" y="1476314"/>
              <a:ext cx="1657265" cy="1108014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913819" y="1048305"/>
              <a:ext cx="12019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6cm ± 2cm</a:t>
              </a:r>
              <a:endParaRPr lang="en-US" dirty="0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2509131" y="1862916"/>
              <a:ext cx="727957" cy="4007625"/>
              <a:chOff x="2509131" y="1862916"/>
              <a:chExt cx="727957" cy="4007625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2509131" y="1862916"/>
                <a:ext cx="727957" cy="27464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2509131" y="1862916"/>
                <a:ext cx="727957" cy="4007625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Group 22"/>
          <p:cNvGrpSpPr/>
          <p:nvPr/>
        </p:nvGrpSpPr>
        <p:grpSpPr>
          <a:xfrm>
            <a:off x="6086980" y="1014046"/>
            <a:ext cx="3057020" cy="4856495"/>
            <a:chOff x="6086980" y="1014046"/>
            <a:chExt cx="3057020" cy="4856495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65752" y="1417637"/>
              <a:ext cx="1978248" cy="1735912"/>
            </a:xfrm>
            <a:prstGeom prst="rect">
              <a:avLst/>
            </a:prstGeom>
          </p:spPr>
        </p:pic>
        <p:grpSp>
          <p:nvGrpSpPr>
            <p:cNvPr id="16" name="Group 15"/>
            <p:cNvGrpSpPr/>
            <p:nvPr/>
          </p:nvGrpSpPr>
          <p:grpSpPr>
            <a:xfrm flipH="1">
              <a:off x="6086980" y="2137558"/>
              <a:ext cx="882842" cy="3732983"/>
              <a:chOff x="2509131" y="2137558"/>
              <a:chExt cx="727956" cy="3732983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 flipV="1">
                <a:off x="2509131" y="2137558"/>
                <a:ext cx="727956" cy="44677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509131" y="2584328"/>
                <a:ext cx="727956" cy="3286213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/>
            <p:cNvSpPr txBox="1"/>
            <p:nvPr/>
          </p:nvSpPr>
          <p:spPr>
            <a:xfrm>
              <a:off x="7469315" y="1014046"/>
              <a:ext cx="12019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4cm ± 1cm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3318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6088paper_coffee_cup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568" r="-86568"/>
          <a:stretch>
            <a:fillRect/>
          </a:stretch>
        </p:blipFill>
        <p:spPr>
          <a:xfrm>
            <a:off x="457200" y="1755094"/>
            <a:ext cx="8229600" cy="4525963"/>
          </a:xfrm>
        </p:spPr>
      </p:pic>
      <p:sp>
        <p:nvSpPr>
          <p:cNvPr id="5" name="Left Brace 4"/>
          <p:cNvSpPr/>
          <p:nvPr/>
        </p:nvSpPr>
        <p:spPr>
          <a:xfrm rot="5400000">
            <a:off x="4350290" y="575408"/>
            <a:ext cx="445278" cy="2129737"/>
          </a:xfrm>
          <a:prstGeom prst="leftBrace">
            <a:avLst/>
          </a:prstGeom>
          <a:ln>
            <a:solidFill>
              <a:srgbClr val="8080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254531" y="916305"/>
            <a:ext cx="7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size?</a:t>
            </a:r>
            <a:endParaRPr lang="en-US" dirty="0">
              <a:latin typeface="Helvetica"/>
              <a:cs typeface="Helvetica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6086980" y="1014046"/>
            <a:ext cx="3057020" cy="4856495"/>
            <a:chOff x="6086980" y="1014046"/>
            <a:chExt cx="3057020" cy="4856495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65752" y="1417637"/>
              <a:ext cx="1978248" cy="1735912"/>
            </a:xfrm>
            <a:prstGeom prst="rect">
              <a:avLst/>
            </a:prstGeom>
          </p:spPr>
        </p:pic>
        <p:grpSp>
          <p:nvGrpSpPr>
            <p:cNvPr id="16" name="Group 15"/>
            <p:cNvGrpSpPr/>
            <p:nvPr/>
          </p:nvGrpSpPr>
          <p:grpSpPr>
            <a:xfrm flipH="1">
              <a:off x="6086980" y="2137558"/>
              <a:ext cx="882842" cy="3732983"/>
              <a:chOff x="2509131" y="2137558"/>
              <a:chExt cx="727956" cy="3732983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 flipV="1">
                <a:off x="2509131" y="2137558"/>
                <a:ext cx="727956" cy="44677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509131" y="2584328"/>
                <a:ext cx="727956" cy="3286213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/>
            <p:cNvSpPr txBox="1"/>
            <p:nvPr/>
          </p:nvSpPr>
          <p:spPr>
            <a:xfrm>
              <a:off x="7469315" y="1014046"/>
              <a:ext cx="12019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4cm ± 1cm</a:t>
              </a:r>
              <a:endParaRPr lang="en-US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53811" y="1048305"/>
            <a:ext cx="2483277" cy="4822236"/>
            <a:chOff x="753811" y="1048305"/>
            <a:chExt cx="2483277" cy="4822236"/>
          </a:xfrm>
        </p:grpSpPr>
        <p:sp>
          <p:nvSpPr>
            <p:cNvPr id="9" name="TextBox 8"/>
            <p:cNvSpPr txBox="1"/>
            <p:nvPr/>
          </p:nvSpPr>
          <p:spPr>
            <a:xfrm>
              <a:off x="913819" y="1048305"/>
              <a:ext cx="13772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6cm ± 0.5cm</a:t>
              </a:r>
              <a:endParaRPr lang="en-US" dirty="0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2509131" y="1862916"/>
              <a:ext cx="727957" cy="4007625"/>
              <a:chOff x="2509131" y="1862916"/>
              <a:chExt cx="727957" cy="4007625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2509131" y="1862916"/>
                <a:ext cx="727957" cy="27464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2509131" y="1862916"/>
                <a:ext cx="727957" cy="4007625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3811" y="1446729"/>
              <a:ext cx="1514040" cy="22751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1845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 descr="cue-combo-dists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6003"/>
          <a:stretch>
            <a:fillRect/>
          </a:stretch>
        </p:blipFill>
        <p:spPr>
          <a:xfrm>
            <a:off x="1006495" y="1902291"/>
            <a:ext cx="7131010" cy="3921782"/>
          </a:xfrm>
        </p:spPr>
      </p:pic>
      <p:sp>
        <p:nvSpPr>
          <p:cNvPr id="7" name="TextBox 6"/>
          <p:cNvSpPr txBox="1"/>
          <p:nvPr/>
        </p:nvSpPr>
        <p:spPr>
          <a:xfrm>
            <a:off x="3968952" y="5878323"/>
            <a:ext cx="1432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size (cm)</a:t>
            </a:r>
            <a:endParaRPr lang="en-US" sz="240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9316" y="3384502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probability</a:t>
            </a:r>
            <a:endParaRPr lang="en-US" sz="2400" dirty="0">
              <a:latin typeface="Helvetica"/>
              <a:cs typeface="Helvetica"/>
            </a:endParaRPr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527" y="3065996"/>
            <a:ext cx="1672754" cy="30792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248" y="2534154"/>
            <a:ext cx="1627382" cy="305650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6241850" y="4412989"/>
            <a:ext cx="0" cy="4507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569096" y="4412989"/>
            <a:ext cx="0" cy="4507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968952" y="4042773"/>
            <a:ext cx="1126752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901104" y="3531618"/>
            <a:ext cx="666003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107" y="4418560"/>
            <a:ext cx="609600" cy="1778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542" y="4372092"/>
            <a:ext cx="635000" cy="1778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352" y="3247705"/>
            <a:ext cx="635000" cy="1651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941" y="3789838"/>
            <a:ext cx="6604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354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12558" y="1638532"/>
            <a:ext cx="7118884" cy="4449300"/>
          </a:xfrm>
        </p:spPr>
      </p:pic>
      <p:sp>
        <p:nvSpPr>
          <p:cNvPr id="7" name="TextBox 6"/>
          <p:cNvSpPr txBox="1"/>
          <p:nvPr/>
        </p:nvSpPr>
        <p:spPr>
          <a:xfrm>
            <a:off x="3968952" y="5878323"/>
            <a:ext cx="1432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size (cm)</a:t>
            </a:r>
            <a:endParaRPr lang="en-US" sz="240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9316" y="3384502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probability</a:t>
            </a:r>
            <a:endParaRPr lang="en-US" sz="2400" dirty="0">
              <a:latin typeface="Helvetica"/>
              <a:cs typeface="Helvetica"/>
            </a:endParaRPr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527" y="3065996"/>
            <a:ext cx="1672754" cy="30792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976" y="2100434"/>
            <a:ext cx="1627382" cy="30565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5885576" y="4412989"/>
            <a:ext cx="0" cy="4507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591335" y="3531618"/>
            <a:ext cx="60405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846" y="4337076"/>
            <a:ext cx="2222500" cy="228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651" y="3549310"/>
            <a:ext cx="914400" cy="5842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381" y="830439"/>
            <a:ext cx="4155905" cy="808093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287" y="2793111"/>
            <a:ext cx="18161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3602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the brain really do this?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Important to make </a:t>
            </a:r>
            <a:r>
              <a:rPr lang="en-US" b="1" dirty="0" smtClean="0"/>
              <a:t>predictions</a:t>
            </a:r>
            <a:r>
              <a:rPr lang="en-US" dirty="0" smtClean="0"/>
              <a:t> about behavior based on model.</a:t>
            </a:r>
          </a:p>
          <a:p>
            <a:r>
              <a:rPr lang="en-US" b="1" dirty="0" smtClean="0"/>
              <a:t>Qualitative </a:t>
            </a:r>
            <a:r>
              <a:rPr lang="en-US" dirty="0" smtClean="0"/>
              <a:t>predictions: “when I increase </a:t>
            </a:r>
            <a:r>
              <a:rPr lang="en-US" i="1" dirty="0" smtClean="0"/>
              <a:t>x</a:t>
            </a:r>
            <a:r>
              <a:rPr lang="en-US" dirty="0" smtClean="0"/>
              <a:t>, </a:t>
            </a:r>
            <a:r>
              <a:rPr lang="en-US" i="1" dirty="0" smtClean="0"/>
              <a:t>y </a:t>
            </a:r>
            <a:r>
              <a:rPr lang="en-US" dirty="0" smtClean="0"/>
              <a:t>should also increase”</a:t>
            </a:r>
          </a:p>
          <a:p>
            <a:r>
              <a:rPr lang="en-US" b="1" dirty="0" smtClean="0"/>
              <a:t>Quantitative </a:t>
            </a:r>
            <a:r>
              <a:rPr lang="en-US" dirty="0" smtClean="0"/>
              <a:t>predictions: “if I measure this thing, it will have value </a:t>
            </a:r>
            <a:r>
              <a:rPr lang="en-US" i="1" dirty="0" smtClean="0"/>
              <a:t>x</a:t>
            </a:r>
            <a:r>
              <a:rPr lang="en-US" dirty="0" smtClean="0"/>
              <a:t>”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40334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experiment!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44439" r="-444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20865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Decide which of two objects are bigger.</a:t>
            </a:r>
          </a:p>
          <a:p>
            <a:r>
              <a:rPr lang="en-US" dirty="0" smtClean="0"/>
              <a:t>One object has a </a:t>
            </a:r>
            <a:r>
              <a:rPr lang="en-US" b="1" dirty="0" smtClean="0"/>
              <a:t>cue conflict</a:t>
            </a:r>
            <a:r>
              <a:rPr lang="en-US" dirty="0" smtClean="0"/>
              <a:t>: felt and seen size are mismatched.</a:t>
            </a:r>
          </a:p>
          <a:p>
            <a:r>
              <a:rPr lang="en-US" dirty="0" smtClean="0"/>
              <a:t>Cue combination predicts: </a:t>
            </a:r>
          </a:p>
          <a:p>
            <a:pPr lvl="1"/>
            <a:r>
              <a:rPr lang="en-US" dirty="0" smtClean="0"/>
              <a:t>More reliable cue is weighted more</a:t>
            </a:r>
          </a:p>
          <a:p>
            <a:pPr lvl="1"/>
            <a:r>
              <a:rPr lang="en-US" dirty="0" smtClean="0"/>
              <a:t>Weights are directly proportional to reliability</a:t>
            </a:r>
          </a:p>
          <a:p>
            <a:pPr lvl="1"/>
            <a:r>
              <a:rPr lang="en-US" dirty="0" smtClean="0"/>
              <a:t>Reliability of two cues sums.</a:t>
            </a:r>
          </a:p>
        </p:txBody>
      </p:sp>
    </p:spTree>
    <p:extLst>
      <p:ext uri="{BB962C8B-B14F-4D97-AF65-F5344CB8AC3E}">
        <p14:creationId xmlns:p14="http://schemas.microsoft.com/office/powerpoint/2010/main" val="2675374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-736" b="-736"/>
          <a:stretch>
            <a:fillRect/>
          </a:stretch>
        </p:blipFill>
        <p:spPr>
          <a:xfrm>
            <a:off x="457200" y="274638"/>
            <a:ext cx="8229600" cy="5851525"/>
          </a:xfrm>
        </p:spPr>
      </p:pic>
    </p:spTree>
    <p:extLst>
      <p:ext uri="{BB962C8B-B14F-4D97-AF65-F5344CB8AC3E}">
        <p14:creationId xmlns:p14="http://schemas.microsoft.com/office/powerpoint/2010/main" val="3041102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443</Words>
  <Application>Microsoft Macintosh PowerPoint</Application>
  <PresentationFormat>On-screen Show (4:3)</PresentationFormat>
  <Paragraphs>56</Paragraphs>
  <Slides>17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Does the brain really do this?</vt:lpstr>
      <vt:lpstr>An experiment!</vt:lpstr>
      <vt:lpstr>PowerPoint Presentation</vt:lpstr>
      <vt:lpstr>PowerPoint Presentation</vt:lpstr>
      <vt:lpstr>Bayesian modeling</vt:lpstr>
      <vt:lpstr>How to make a model</vt:lpstr>
      <vt:lpstr>Backwards blocking/ Explaining away</vt:lpstr>
      <vt:lpstr>Phase 1</vt:lpstr>
      <vt:lpstr>Phase 1: test</vt:lpstr>
      <vt:lpstr>Phase 2</vt:lpstr>
      <vt:lpstr>Phase 2: test</vt:lpstr>
      <vt:lpstr>Explaining away &amp; backward blocking</vt:lpstr>
    </vt:vector>
  </TitlesOfParts>
  <Company>University of Rochester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Kleinschmidt</dc:creator>
  <cp:lastModifiedBy>David Kleinschmidt</cp:lastModifiedBy>
  <cp:revision>71</cp:revision>
  <dcterms:created xsi:type="dcterms:W3CDTF">2014-02-13T04:25:02Z</dcterms:created>
  <dcterms:modified xsi:type="dcterms:W3CDTF">2014-02-13T06:38:39Z</dcterms:modified>
</cp:coreProperties>
</file>

<file path=docProps/thumbnail.jpeg>
</file>